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68" r:id="rId3"/>
    <p:sldId id="269" r:id="rId4"/>
    <p:sldId id="266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39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498C0-CBC0-4C64-A4CD-76B911773513}" type="datetimeFigureOut">
              <a:rPr lang="en-US" smtClean="0">
                <a:solidFill>
                  <a:srgbClr val="D2D2D2"/>
                </a:solidFill>
              </a:rPr>
              <a:pPr/>
              <a:t>10/11/2017</a:t>
            </a:fld>
            <a:endParaRPr lang="en-US">
              <a:solidFill>
                <a:srgbClr val="D2D2D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2D2D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B14F-6DE1-44BE-86E9-7686AED385A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37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498C0-CBC0-4C64-A4CD-76B911773513}" type="datetimeFigureOut">
              <a:rPr lang="en-US" smtClean="0">
                <a:solidFill>
                  <a:srgbClr val="D2D2D2"/>
                </a:solidFill>
              </a:rPr>
              <a:pPr/>
              <a:t>10/11/2017</a:t>
            </a:fld>
            <a:endParaRPr lang="en-US">
              <a:solidFill>
                <a:srgbClr val="D2D2D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2D2D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B14F-6DE1-44BE-86E9-7686AED385A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429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498C0-CBC0-4C64-A4CD-76B911773513}" type="datetimeFigureOut">
              <a:rPr lang="en-US" smtClean="0">
                <a:solidFill>
                  <a:srgbClr val="D2D2D2"/>
                </a:solidFill>
              </a:rPr>
              <a:pPr/>
              <a:t>10/11/2017</a:t>
            </a:fld>
            <a:endParaRPr lang="en-US">
              <a:solidFill>
                <a:srgbClr val="D2D2D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2D2D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B14F-6DE1-44BE-86E9-7686AED385A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403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498C0-CBC0-4C64-A4CD-76B911773513}" type="datetimeFigureOut">
              <a:rPr lang="en-US" smtClean="0">
                <a:solidFill>
                  <a:srgbClr val="D2D2D2"/>
                </a:solidFill>
              </a:rPr>
              <a:pPr/>
              <a:t>10/11/2017</a:t>
            </a:fld>
            <a:endParaRPr lang="en-US">
              <a:solidFill>
                <a:srgbClr val="D2D2D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2D2D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B14F-6DE1-44BE-86E9-7686AED385A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575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498C0-CBC0-4C64-A4CD-76B911773513}" type="datetimeFigureOut">
              <a:rPr lang="en-US" smtClean="0">
                <a:solidFill>
                  <a:srgbClr val="D2D2D2"/>
                </a:solidFill>
              </a:rPr>
              <a:pPr/>
              <a:t>10/11/2017</a:t>
            </a:fld>
            <a:endParaRPr lang="en-US">
              <a:solidFill>
                <a:srgbClr val="D2D2D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2D2D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B14F-6DE1-44BE-86E9-7686AED385A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986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498C0-CBC0-4C64-A4CD-76B911773513}" type="datetimeFigureOut">
              <a:rPr lang="en-US" smtClean="0">
                <a:solidFill>
                  <a:srgbClr val="D2D2D2"/>
                </a:solidFill>
              </a:rPr>
              <a:pPr/>
              <a:t>10/11/2017</a:t>
            </a:fld>
            <a:endParaRPr lang="en-US">
              <a:solidFill>
                <a:srgbClr val="D2D2D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2D2D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B14F-6DE1-44BE-86E9-7686AED385A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82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498C0-CBC0-4C64-A4CD-76B911773513}" type="datetimeFigureOut">
              <a:rPr lang="en-US" smtClean="0">
                <a:solidFill>
                  <a:srgbClr val="D2D2D2"/>
                </a:solidFill>
              </a:rPr>
              <a:pPr/>
              <a:t>10/11/2017</a:t>
            </a:fld>
            <a:endParaRPr lang="en-US">
              <a:solidFill>
                <a:srgbClr val="D2D2D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2D2D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B14F-6DE1-44BE-86E9-7686AED385A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768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498C0-CBC0-4C64-A4CD-76B911773513}" type="datetimeFigureOut">
              <a:rPr lang="en-US" smtClean="0">
                <a:solidFill>
                  <a:srgbClr val="D2D2D2"/>
                </a:solidFill>
              </a:rPr>
              <a:pPr/>
              <a:t>10/11/2017</a:t>
            </a:fld>
            <a:endParaRPr lang="en-US">
              <a:solidFill>
                <a:srgbClr val="D2D2D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2D2D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B14F-6DE1-44BE-86E9-7686AED385A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754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498C0-CBC0-4C64-A4CD-76B911773513}" type="datetimeFigureOut">
              <a:rPr lang="en-US" smtClean="0">
                <a:solidFill>
                  <a:srgbClr val="D2D2D2"/>
                </a:solidFill>
              </a:rPr>
              <a:pPr/>
              <a:t>10/11/2017</a:t>
            </a:fld>
            <a:endParaRPr lang="en-US">
              <a:solidFill>
                <a:srgbClr val="D2D2D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2D2D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B14F-6DE1-44BE-86E9-7686AED385A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054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498C0-CBC0-4C64-A4CD-76B911773513}" type="datetimeFigureOut">
              <a:rPr lang="en-US" smtClean="0">
                <a:solidFill>
                  <a:srgbClr val="D2D2D2"/>
                </a:solidFill>
              </a:rPr>
              <a:pPr/>
              <a:t>10/11/2017</a:t>
            </a:fld>
            <a:endParaRPr lang="en-US">
              <a:solidFill>
                <a:srgbClr val="D2D2D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2D2D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B14F-6DE1-44BE-86E9-7686AED385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257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498C0-CBC0-4C64-A4CD-76B911773513}" type="datetimeFigureOut">
              <a:rPr lang="en-US" smtClean="0">
                <a:solidFill>
                  <a:srgbClr val="D2D2D2"/>
                </a:solidFill>
              </a:rPr>
              <a:pPr/>
              <a:t>10/11/2017</a:t>
            </a:fld>
            <a:endParaRPr lang="en-US">
              <a:solidFill>
                <a:srgbClr val="D2D2D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F79B14F-6DE1-44BE-86E9-7686AED385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srgbClr val="D2D2D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794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2F79B14F-6DE1-44BE-86E9-7686AED385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>
              <a:solidFill>
                <a:srgbClr val="D2D2D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0E3498C0-CBC0-4C64-A4CD-76B911773513}" type="datetimeFigureOut">
              <a:rPr lang="en-US" smtClean="0">
                <a:solidFill>
                  <a:srgbClr val="D2D2D2"/>
                </a:solidFill>
              </a:rPr>
              <a:pPr/>
              <a:t>10/11/2017</a:t>
            </a:fld>
            <a:endParaRPr lang="en-US">
              <a:solidFill>
                <a:srgbClr val="D2D2D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932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0"/>
            <a:ext cx="84582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smtClean="0"/>
              <a:t>Me llamo ______________       Clase 801</a:t>
            </a:r>
            <a:br>
              <a:rPr lang="en-US" sz="3600" smtClean="0"/>
            </a:br>
            <a:r>
              <a:rPr lang="en-US" sz="3600" smtClean="0"/>
              <a:t>La fecha es el 12 de octubre del 2017</a:t>
            </a:r>
            <a:endParaRPr lang="en-US" sz="3600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76200" y="1371600"/>
            <a:ext cx="8229600" cy="48006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s-ES_tradnl" sz="2800" smtClean="0">
                <a:solidFill>
                  <a:schemeClr val="accent2"/>
                </a:solidFill>
              </a:rPr>
              <a:t>Propósito # 13:  </a:t>
            </a:r>
            <a:r>
              <a:rPr lang="es-ES_tradnl" sz="2800" smtClean="0"/>
              <a:t>¿Cómo son tus compañeros de clase?</a:t>
            </a:r>
          </a:p>
          <a:p>
            <a:pPr marL="114300" indent="0">
              <a:buFont typeface="Arial" pitchFamily="34" charset="0"/>
              <a:buNone/>
            </a:pPr>
            <a:r>
              <a:rPr lang="es-ES_tradnl" sz="2800" smtClean="0">
                <a:solidFill>
                  <a:srgbClr val="00B050"/>
                </a:solidFill>
              </a:rPr>
              <a:t>L.O: To continue the review for the quiz</a:t>
            </a:r>
          </a:p>
          <a:p>
            <a:pPr marL="114300" indent="0">
              <a:buFont typeface="Arial" pitchFamily="34" charset="0"/>
              <a:buNone/>
            </a:pPr>
            <a:r>
              <a:rPr lang="es-ES_tradnl" sz="2800" smtClean="0">
                <a:solidFill>
                  <a:schemeClr val="accent2"/>
                </a:solidFill>
              </a:rPr>
              <a:t>Actividad Inicial:</a:t>
            </a:r>
          </a:p>
          <a:p>
            <a:r>
              <a:rPr lang="es-ES_tradnl" sz="2800" smtClean="0"/>
              <a:t>Conjuga los verbos irregulares.</a:t>
            </a:r>
            <a:endParaRPr lang="es-ES_tradnl" sz="2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9875340"/>
              </p:ext>
            </p:extLst>
          </p:nvPr>
        </p:nvGraphicFramePr>
        <p:xfrm>
          <a:off x="76200" y="3581400"/>
          <a:ext cx="891540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1600200"/>
                <a:gridCol w="1524000"/>
                <a:gridCol w="1828800"/>
                <a:gridCol w="1905000"/>
              </a:tblGrid>
              <a:tr h="370840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2400" baseline="0" dirty="0" smtClean="0"/>
                        <a:t>1) </a:t>
                      </a:r>
                      <a:r>
                        <a:rPr lang="en-US" sz="2400" baseline="0" dirty="0" err="1" smtClean="0"/>
                        <a:t>Ser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1800" b="0" i="1" baseline="0" dirty="0" smtClean="0"/>
                        <a:t>(to be)</a:t>
                      </a:r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2) </a:t>
                      </a:r>
                      <a:r>
                        <a:rPr lang="en-US" sz="2400" dirty="0" err="1" smtClean="0"/>
                        <a:t>Ir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1800" b="0" i="1" dirty="0" smtClean="0"/>
                        <a:t>(to</a:t>
                      </a:r>
                      <a:r>
                        <a:rPr lang="en-US" sz="1800" b="0" i="1" baseline="0" dirty="0" smtClean="0"/>
                        <a:t> go</a:t>
                      </a:r>
                      <a:r>
                        <a:rPr lang="en-US" sz="1800" b="0" i="1" dirty="0" smtClean="0"/>
                        <a:t>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3) Dar</a:t>
                      </a:r>
                      <a:r>
                        <a:rPr lang="en-US" sz="1800" b="0" i="1" dirty="0" smtClean="0"/>
                        <a:t> (to</a:t>
                      </a:r>
                      <a:r>
                        <a:rPr lang="en-US" sz="1800" b="0" i="1" baseline="0" dirty="0" smtClean="0"/>
                        <a:t> give)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4) </a:t>
                      </a:r>
                      <a:r>
                        <a:rPr lang="en-US" sz="2400" dirty="0" err="1" smtClean="0"/>
                        <a:t>Estar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1800" b="0" i="1" dirty="0" smtClean="0"/>
                        <a:t>(to be)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Yo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Tú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Él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ella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ud</a:t>
                      </a:r>
                      <a:r>
                        <a:rPr lang="en-US" sz="2400" dirty="0" smtClean="0"/>
                        <a:t>.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Nosotros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Ellos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ellas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uds</a:t>
                      </a:r>
                      <a:r>
                        <a:rPr lang="en-US" sz="2400" dirty="0" smtClean="0"/>
                        <a:t>.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82389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-1524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chemeClr val="accent1"/>
                </a:solidFill>
              </a:rPr>
              <a:t>Practica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52400" y="914400"/>
            <a:ext cx="8229600" cy="5943600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2800" smtClean="0"/>
              <a:t>Copia y completa con la PALABRA INTERROGATIVA correcta.</a:t>
            </a:r>
          </a:p>
          <a:p>
            <a:pPr marL="628650" indent="-514350">
              <a:buFont typeface="+mj-lt"/>
              <a:buAutoNum type="arabicPeriod"/>
            </a:pPr>
            <a:r>
              <a:rPr lang="es-ES_tradnl" sz="2800" smtClean="0"/>
              <a:t>¿________ esta tu casa? </a:t>
            </a:r>
          </a:p>
          <a:p>
            <a:pPr marL="114300" indent="0">
              <a:buFont typeface="Arial" pitchFamily="34" charset="0"/>
              <a:buNone/>
            </a:pPr>
            <a:r>
              <a:rPr lang="es-ES_tradnl" sz="2800" smtClean="0"/>
              <a:t>	–Mi casa esta en la calle 92.</a:t>
            </a:r>
          </a:p>
          <a:p>
            <a:pPr marL="628650" indent="-514350">
              <a:buFont typeface="Arial" pitchFamily="34" charset="0"/>
              <a:buAutoNum type="arabicPeriod" startAt="2"/>
            </a:pPr>
            <a:r>
              <a:rPr lang="es-ES_tradnl" sz="2800" smtClean="0"/>
              <a:t>¿________ años tiene tu amigo Roberto?</a:t>
            </a:r>
          </a:p>
          <a:p>
            <a:pPr marL="114300" indent="0">
              <a:buFont typeface="Arial" pitchFamily="34" charset="0"/>
              <a:buNone/>
            </a:pPr>
            <a:r>
              <a:rPr lang="es-ES_tradnl" sz="2800" smtClean="0"/>
              <a:t>	-Mi amigo Roberto tiene 13 años.</a:t>
            </a:r>
          </a:p>
          <a:p>
            <a:pPr marL="628650" indent="-514350">
              <a:buFont typeface="Arial" pitchFamily="34" charset="0"/>
              <a:buAutoNum type="arabicPeriod" startAt="3"/>
            </a:pPr>
            <a:r>
              <a:rPr lang="es-ES_tradnl" sz="2800" smtClean="0"/>
              <a:t>¿________ es la profesora de historia?</a:t>
            </a:r>
          </a:p>
          <a:p>
            <a:pPr marL="114300" indent="0">
              <a:buFont typeface="Arial" pitchFamily="34" charset="0"/>
              <a:buNone/>
            </a:pPr>
            <a:r>
              <a:rPr lang="es-ES_tradnl" sz="2800" smtClean="0"/>
              <a:t>	-La profesora de historia es Emilia.</a:t>
            </a:r>
          </a:p>
          <a:p>
            <a:pPr marL="114300" indent="0">
              <a:buFont typeface="Arial" pitchFamily="34" charset="0"/>
              <a:buNone/>
            </a:pPr>
            <a:r>
              <a:rPr lang="es-ES_tradnl" sz="2800" smtClean="0">
                <a:solidFill>
                  <a:schemeClr val="accent1"/>
                </a:solidFill>
              </a:rPr>
              <a:t>4.   </a:t>
            </a:r>
            <a:r>
              <a:rPr lang="es-ES_tradnl" sz="2800" smtClean="0"/>
              <a:t>¿________ esta tu familia?</a:t>
            </a:r>
          </a:p>
          <a:p>
            <a:pPr marL="114300" indent="0">
              <a:buFont typeface="Arial" pitchFamily="34" charset="0"/>
              <a:buNone/>
            </a:pPr>
            <a:r>
              <a:rPr lang="es-ES_tradnl" sz="2800" smtClean="0"/>
              <a:t>	-Mi familia esta muy bien, gracias.</a:t>
            </a:r>
          </a:p>
          <a:p>
            <a:pPr marL="628650" indent="-514350">
              <a:buFont typeface="Arial" pitchFamily="34" charset="0"/>
              <a:buAutoNum type="arabicPeriod" startAt="5"/>
            </a:pPr>
            <a:r>
              <a:rPr lang="es-ES_tradnl" sz="2800" smtClean="0"/>
              <a:t>¿________ comes mucha ensalada?</a:t>
            </a:r>
          </a:p>
          <a:p>
            <a:pPr marL="114300" indent="0">
              <a:buFont typeface="Arial" pitchFamily="34" charset="0"/>
              <a:buNone/>
            </a:pPr>
            <a:r>
              <a:rPr lang="es-ES_tradnl" sz="2800" smtClean="0"/>
              <a:t>	--Como mucha ensalada porque me gusta.</a:t>
            </a:r>
          </a:p>
          <a:p>
            <a:pPr marL="628650" indent="-514350">
              <a:buFont typeface="Arial" pitchFamily="34" charset="0"/>
              <a:buAutoNum type="arabicPeriod" startAt="6"/>
            </a:pPr>
            <a:r>
              <a:rPr lang="es-ES_tradnl" sz="2800" smtClean="0"/>
              <a:t>¿De ________ es el profesor de matemáticas? </a:t>
            </a:r>
          </a:p>
          <a:p>
            <a:pPr marL="114300" indent="0">
              <a:buFont typeface="Arial" pitchFamily="34" charset="0"/>
              <a:buNone/>
            </a:pPr>
            <a:r>
              <a:rPr lang="es-ES_tradnl" sz="2800" smtClean="0"/>
              <a:t>	---Es de las Filipinas.</a:t>
            </a:r>
            <a:endParaRPr lang="es-ES_tradnl" sz="2800" dirty="0" smtClean="0"/>
          </a:p>
        </p:txBody>
      </p:sp>
    </p:spTree>
    <p:extLst>
      <p:ext uri="{BB962C8B-B14F-4D97-AF65-F5344CB8AC3E}">
        <p14:creationId xmlns:p14="http://schemas.microsoft.com/office/powerpoint/2010/main" val="3227262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chemeClr val="accent1"/>
                </a:solidFill>
              </a:rPr>
              <a:t>Practica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04800" y="1219200"/>
            <a:ext cx="8001000" cy="53340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smtClean="0"/>
              <a:t>Copy and complete with the correct form of the verb.</a:t>
            </a:r>
          </a:p>
          <a:p>
            <a:pPr marL="596646" indent="-514350">
              <a:buFont typeface="+mj-lt"/>
              <a:buAutoNum type="arabicPeriod"/>
            </a:pPr>
            <a:r>
              <a:rPr lang="en-US" sz="2800" smtClean="0"/>
              <a:t>El Sr. Ruiz __________ un examen final. </a:t>
            </a:r>
            <a:r>
              <a:rPr lang="en-US" sz="2800" i="1" smtClean="0"/>
              <a:t>(dar)</a:t>
            </a:r>
          </a:p>
          <a:p>
            <a:pPr marL="596646" indent="-514350">
              <a:buFont typeface="+mj-lt"/>
              <a:buAutoNum type="arabicPeriod"/>
            </a:pPr>
            <a:r>
              <a:rPr lang="en-US" sz="2800" smtClean="0"/>
              <a:t>Yo _______ a pasar el examen</a:t>
            </a:r>
            <a:r>
              <a:rPr lang="en-US" sz="2800" i="1" smtClean="0"/>
              <a:t>(ir)</a:t>
            </a:r>
          </a:p>
          <a:p>
            <a:pPr marL="596646" indent="-514350">
              <a:buFont typeface="+mj-lt"/>
              <a:buAutoNum type="arabicPeriod"/>
            </a:pPr>
            <a:r>
              <a:rPr lang="en-US" sz="2800" smtClean="0"/>
              <a:t>Pedro tambien _______ a pasar el examen. </a:t>
            </a:r>
            <a:r>
              <a:rPr lang="en-US" sz="2800" i="1" smtClean="0"/>
              <a:t>(ir)</a:t>
            </a:r>
            <a:endParaRPr lang="en-US" sz="2800" smtClean="0"/>
          </a:p>
          <a:p>
            <a:pPr marL="596646" indent="-514350">
              <a:buFont typeface="+mj-lt"/>
              <a:buAutoNum type="arabicPeriod"/>
            </a:pPr>
            <a:r>
              <a:rPr lang="en-US" sz="2800" smtClean="0"/>
              <a:t>Nosotros ________ buenos alumnos. </a:t>
            </a:r>
            <a:r>
              <a:rPr lang="en-US" sz="2800" i="1" smtClean="0"/>
              <a:t>(ser)</a:t>
            </a:r>
            <a:endParaRPr lang="en-US" sz="2800" smtClean="0"/>
          </a:p>
          <a:p>
            <a:pPr marL="596646" indent="-514350">
              <a:buFont typeface="+mj-lt"/>
              <a:buAutoNum type="arabicPeriod"/>
            </a:pPr>
            <a:r>
              <a:rPr lang="en-US" sz="2800" smtClean="0"/>
              <a:t>Marta y Elena _______ en nuestra clase. </a:t>
            </a:r>
            <a:r>
              <a:rPr lang="en-US" sz="2800" i="1" smtClean="0"/>
              <a:t>(estar)</a:t>
            </a:r>
          </a:p>
          <a:p>
            <a:pPr marL="596646" indent="-514350">
              <a:buFont typeface="+mj-lt"/>
              <a:buAutoNum type="arabicPeriod"/>
            </a:pPr>
            <a:r>
              <a:rPr lang="en-US" sz="2800" smtClean="0"/>
              <a:t>Todos nosotros ___________ atencion y ____________ mucho. </a:t>
            </a:r>
            <a:r>
              <a:rPr lang="en-US" sz="2800" i="1" smtClean="0"/>
              <a:t>(prestar,  estudiar)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47831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accent1"/>
                </a:solidFill>
              </a:rPr>
              <a:t>Tarea</a:t>
            </a:r>
            <a:r>
              <a:rPr lang="en-US" dirty="0" smtClean="0">
                <a:solidFill>
                  <a:schemeClr val="accent1"/>
                </a:solidFill>
              </a:rPr>
              <a:t> 13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SIGN </a:t>
            </a:r>
            <a:r>
              <a:rPr lang="en-US" sz="2800" u="sng" dirty="0" smtClean="0"/>
              <a:t>QUIZ A </a:t>
            </a:r>
            <a:r>
              <a:rPr lang="en-US" sz="2800" dirty="0" smtClean="0"/>
              <a:t> by TOMORROW</a:t>
            </a:r>
          </a:p>
          <a:p>
            <a:r>
              <a:rPr lang="en-US" sz="2800" dirty="0" smtClean="0"/>
              <a:t>SIGN </a:t>
            </a:r>
            <a:r>
              <a:rPr lang="en-US" sz="2800" u="sng" dirty="0" err="1" smtClean="0"/>
              <a:t>Proposito</a:t>
            </a:r>
            <a:r>
              <a:rPr lang="en-US" sz="2800" u="sng" smtClean="0"/>
              <a:t> A</a:t>
            </a:r>
            <a:r>
              <a:rPr lang="en-US" sz="2800" smtClean="0"/>
              <a:t> by NEXT THURSDAY</a:t>
            </a:r>
            <a:endParaRPr lang="en-US" sz="2800" dirty="0" smtClean="0"/>
          </a:p>
          <a:p>
            <a:r>
              <a:rPr lang="en-US" sz="2800" dirty="0" smtClean="0"/>
              <a:t>STUDY </a:t>
            </a:r>
            <a:r>
              <a:rPr lang="en-US" sz="2800" dirty="0" smtClean="0"/>
              <a:t>for QUIZ: REPASO B </a:t>
            </a:r>
            <a:r>
              <a:rPr lang="en-US" sz="2800" b="1" dirty="0" smtClean="0"/>
              <a:t>TOMORROW</a:t>
            </a:r>
            <a:r>
              <a:rPr lang="en-US" sz="2800" dirty="0" smtClean="0"/>
              <a:t>!!</a:t>
            </a:r>
          </a:p>
          <a:p>
            <a:pPr lvl="1"/>
            <a:r>
              <a:rPr lang="en-US" sz="2600" dirty="0" smtClean="0"/>
              <a:t>Regular –AR verbs</a:t>
            </a:r>
          </a:p>
          <a:p>
            <a:pPr lvl="1"/>
            <a:r>
              <a:rPr lang="en-US" sz="2600" dirty="0" smtClean="0"/>
              <a:t>Irregular Verbs: </a:t>
            </a:r>
            <a:r>
              <a:rPr lang="en-US" sz="2600" dirty="0" err="1" smtClean="0"/>
              <a:t>Ser</a:t>
            </a:r>
            <a:r>
              <a:rPr lang="en-US" sz="2600" dirty="0" smtClean="0"/>
              <a:t>, </a:t>
            </a:r>
            <a:r>
              <a:rPr lang="en-US" sz="2600" dirty="0" err="1" smtClean="0"/>
              <a:t>Ir</a:t>
            </a:r>
            <a:r>
              <a:rPr lang="en-US" sz="2600" dirty="0" smtClean="0"/>
              <a:t>, Dar, </a:t>
            </a:r>
            <a:r>
              <a:rPr lang="en-US" sz="2600" dirty="0" err="1" smtClean="0"/>
              <a:t>Estar</a:t>
            </a:r>
            <a:endParaRPr lang="en-US" sz="2600" dirty="0" smtClean="0"/>
          </a:p>
          <a:p>
            <a:pPr lvl="1"/>
            <a:r>
              <a:rPr lang="en-US" sz="2600" dirty="0" smtClean="0"/>
              <a:t>Question </a:t>
            </a:r>
            <a:r>
              <a:rPr lang="en-US" sz="2600" dirty="0" smtClean="0"/>
              <a:t>Words </a:t>
            </a:r>
            <a:r>
              <a:rPr lang="en-US" sz="2600" i="1" dirty="0" smtClean="0"/>
              <a:t>(WITH ACCENTS)</a:t>
            </a:r>
            <a:endParaRPr lang="en-US" sz="2600" dirty="0" smtClean="0"/>
          </a:p>
          <a:p>
            <a:pPr lvl="1"/>
            <a:r>
              <a:rPr lang="en-US" sz="2600" dirty="0" smtClean="0"/>
              <a:t>Map </a:t>
            </a:r>
            <a:r>
              <a:rPr lang="en-US" sz="2800" dirty="0"/>
              <a:t>of Spanish speaking countries.  ALL 21 of them. Know how to spell them and they must be CAPITALIZED.</a:t>
            </a:r>
          </a:p>
          <a:p>
            <a:pPr lvl="1"/>
            <a:endParaRPr lang="en-US" sz="2600" dirty="0" smtClean="0"/>
          </a:p>
          <a:p>
            <a:pPr lvl="1"/>
            <a:endParaRPr lang="en-US" sz="2600" dirty="0" smtClean="0"/>
          </a:p>
        </p:txBody>
      </p:sp>
    </p:spTree>
    <p:extLst>
      <p:ext uri="{BB962C8B-B14F-4D97-AF65-F5344CB8AC3E}">
        <p14:creationId xmlns:p14="http://schemas.microsoft.com/office/powerpoint/2010/main" val="1031969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4733</TotalTime>
  <Words>225</Words>
  <Application>Microsoft Office PowerPoint</Application>
  <PresentationFormat>On-screen Show (4:3)</PresentationFormat>
  <Paragraphs>44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Adjacency</vt:lpstr>
      <vt:lpstr>PowerPoint Presentation</vt:lpstr>
      <vt:lpstr>PowerPoint Presentation</vt:lpstr>
      <vt:lpstr>PowerPoint Presentation</vt:lpstr>
      <vt:lpstr>Tarea 13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       Clase 801 La fecha es el 7 de octubre del 2015</dc:title>
  <dc:creator>Helen Zumaeta</dc:creator>
  <cp:lastModifiedBy>Helen Zumaeta</cp:lastModifiedBy>
  <cp:revision>29</cp:revision>
  <dcterms:created xsi:type="dcterms:W3CDTF">2015-10-06T18:03:18Z</dcterms:created>
  <dcterms:modified xsi:type="dcterms:W3CDTF">2017-10-12T19:32:28Z</dcterms:modified>
</cp:coreProperties>
</file>